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71" r:id="rId1"/>
  </p:sldMasterIdLst>
  <p:notesMasterIdLst>
    <p:notesMasterId r:id="rId40"/>
  </p:notesMasterIdLst>
  <p:handoutMasterIdLst>
    <p:handoutMasterId r:id="rId41"/>
  </p:handoutMasterIdLst>
  <p:sldIdLst>
    <p:sldId id="256" r:id="rId2"/>
    <p:sldId id="293" r:id="rId3"/>
    <p:sldId id="257" r:id="rId4"/>
    <p:sldId id="286" r:id="rId5"/>
    <p:sldId id="263" r:id="rId6"/>
    <p:sldId id="284" r:id="rId7"/>
    <p:sldId id="294" r:id="rId8"/>
    <p:sldId id="285" r:id="rId9"/>
    <p:sldId id="258" r:id="rId10"/>
    <p:sldId id="259" r:id="rId11"/>
    <p:sldId id="283" r:id="rId12"/>
    <p:sldId id="261" r:id="rId13"/>
    <p:sldId id="264" r:id="rId14"/>
    <p:sldId id="270" r:id="rId15"/>
    <p:sldId id="262" r:id="rId16"/>
    <p:sldId id="280" r:id="rId17"/>
    <p:sldId id="260" r:id="rId18"/>
    <p:sldId id="275" r:id="rId19"/>
    <p:sldId id="271" r:id="rId20"/>
    <p:sldId id="272" r:id="rId21"/>
    <p:sldId id="273" r:id="rId22"/>
    <p:sldId id="274" r:id="rId23"/>
    <p:sldId id="278" r:id="rId24"/>
    <p:sldId id="267" r:id="rId25"/>
    <p:sldId id="266" r:id="rId26"/>
    <p:sldId id="279" r:id="rId27"/>
    <p:sldId id="281" r:id="rId28"/>
    <p:sldId id="282" r:id="rId29"/>
    <p:sldId id="265" r:id="rId30"/>
    <p:sldId id="277" r:id="rId31"/>
    <p:sldId id="276" r:id="rId32"/>
    <p:sldId id="289" r:id="rId33"/>
    <p:sldId id="268" r:id="rId34"/>
    <p:sldId id="292" r:id="rId35"/>
    <p:sldId id="291" r:id="rId36"/>
    <p:sldId id="290" r:id="rId37"/>
    <p:sldId id="288" r:id="rId38"/>
    <p:sldId id="269" r:id="rId3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9386B295-4652-B441-8D23-93089606C5CA}">
          <p14:sldIdLst>
            <p14:sldId id="256"/>
          </p14:sldIdLst>
        </p14:section>
        <p14:section name="Agenda" id="{FB639C89-C2B8-F04D-853F-8FF6DB5110E9}">
          <p14:sldIdLst>
            <p14:sldId id="293"/>
            <p14:sldId id="257"/>
            <p14:sldId id="286"/>
          </p14:sldIdLst>
        </p14:section>
        <p14:section name="Design" id="{A9EB1EB1-27D5-0D4E-8C47-7B82807259FA}">
          <p14:sldIdLst>
            <p14:sldId id="263"/>
            <p14:sldId id="284"/>
            <p14:sldId id="294"/>
            <p14:sldId id="285"/>
            <p14:sldId id="258"/>
            <p14:sldId id="259"/>
            <p14:sldId id="283"/>
            <p14:sldId id="261"/>
            <p14:sldId id="264"/>
            <p14:sldId id="270"/>
          </p14:sldIdLst>
        </p14:section>
        <p14:section name="Experiments" id="{2EFBFCE6-514B-504E-985A-D995620FDD38}">
          <p14:sldIdLst>
            <p14:sldId id="262"/>
            <p14:sldId id="280"/>
            <p14:sldId id="260"/>
            <p14:sldId id="275"/>
            <p14:sldId id="271"/>
            <p14:sldId id="272"/>
            <p14:sldId id="273"/>
            <p14:sldId id="274"/>
            <p14:sldId id="278"/>
            <p14:sldId id="267"/>
            <p14:sldId id="266"/>
            <p14:sldId id="279"/>
            <p14:sldId id="281"/>
            <p14:sldId id="282"/>
            <p14:sldId id="265"/>
            <p14:sldId id="277"/>
            <p14:sldId id="276"/>
          </p14:sldIdLst>
        </p14:section>
        <p14:section name="Lessons Learnd about the System" id="{FC379D57-7172-2F44-85F0-223F15393FF3}">
          <p14:sldIdLst>
            <p14:sldId id="289"/>
            <p14:sldId id="268"/>
            <p14:sldId id="292"/>
            <p14:sldId id="291"/>
            <p14:sldId id="290"/>
            <p14:sldId id="288"/>
            <p14:sldId id="26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4" autoAdjust="0"/>
    <p:restoredTop sz="77843" autoAdjust="0"/>
  </p:normalViewPr>
  <p:slideViewPr>
    <p:cSldViewPr snapToGrid="0" snapToObjects="1">
      <p:cViewPr varScale="1">
        <p:scale>
          <a:sx n="94" d="100"/>
          <a:sy n="94" d="100"/>
        </p:scale>
        <p:origin x="-2064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handoutMaster" Target="handoutMasters/handoutMaster1.xml"/><Relationship Id="rId42" Type="http://schemas.openxmlformats.org/officeDocument/2006/relationships/printerSettings" Target="printerSettings/printerSettings1.bin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sendMessage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DB</c:v>
                </c:pt>
                <c:pt idx="1">
                  <c:v>De-serialize, parse request (middleware)</c:v>
                </c:pt>
                <c:pt idx="2">
                  <c:v>Network</c:v>
                </c:pt>
                <c:pt idx="3">
                  <c:v>Other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0.1</c:v>
                </c:pt>
                <c:pt idx="2">
                  <c:v>0.1</c:v>
                </c:pt>
                <c:pt idx="3" formatCode="0.0%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peekMessage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DB</c:v>
                </c:pt>
                <c:pt idx="1">
                  <c:v>De-serialize, parse request (middleware)</c:v>
                </c:pt>
                <c:pt idx="2">
                  <c:v>Network</c:v>
                </c:pt>
                <c:pt idx="3">
                  <c:v>Other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0.1</c:v>
                </c:pt>
                <c:pt idx="2">
                  <c:v>0.1</c:v>
                </c:pt>
                <c:pt idx="3" formatCode="0.0%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dequeueMessage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DB</c:v>
                </c:pt>
                <c:pt idx="1">
                  <c:v>De-serialize, parse request (middleware)</c:v>
                </c:pt>
                <c:pt idx="2">
                  <c:v>Network</c:v>
                </c:pt>
                <c:pt idx="3">
                  <c:v>Other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0.1</c:v>
                </c:pt>
                <c:pt idx="2">
                  <c:v>0.1</c:v>
                </c:pt>
                <c:pt idx="3" formatCode="0.0%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1FCA6F-234D-AE40-BFA1-9414A5A22271}" type="datetime1">
              <a:rPr lang="en-US" smtClean="0"/>
              <a:t>13/11/13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677FE4-9EA5-4647-B644-010E99C32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2074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9641E6-8F86-ED46-8E8C-1BDDA3C7A863}" type="datetime1">
              <a:rPr lang="en-US" smtClean="0"/>
              <a:t>13/11/13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8F1629-35A7-B149-9E44-FCD098C05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6972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2376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NIO: Expensive: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Create network</a:t>
            </a:r>
            <a:r>
              <a:rPr lang="en-US" baseline="0" dirty="0" smtClean="0"/>
              <a:t> connections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Pools:</a:t>
            </a:r>
            <a:r>
              <a:rPr lang="en-US" baseline="0" dirty="0" smtClean="0"/>
              <a:t> Expensive: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threads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Establish DB connections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objects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Queues: concurrent, workers work independently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212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NIO: Expensive: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Create network</a:t>
            </a:r>
            <a:r>
              <a:rPr lang="en-US" baseline="0" dirty="0" smtClean="0"/>
              <a:t> connections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Pools:</a:t>
            </a:r>
            <a:r>
              <a:rPr lang="en-US" baseline="0" dirty="0" smtClean="0"/>
              <a:t> Expensive: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threads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Establish DB connections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objects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Queues: concurrent, workers work independently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97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KISS</a:t>
            </a:r>
          </a:p>
          <a:p>
            <a:endParaRPr lang="en-US" dirty="0" smtClean="0"/>
          </a:p>
          <a:p>
            <a:r>
              <a:rPr lang="en-US" dirty="0" smtClean="0"/>
              <a:t>Context:</a:t>
            </a:r>
            <a:r>
              <a:rPr lang="en-US" baseline="0" dirty="0" smtClean="0"/>
              <a:t> For request – response</a:t>
            </a:r>
          </a:p>
          <a:p>
            <a:r>
              <a:rPr lang="en-US" baseline="0" dirty="0" smtClean="0"/>
              <a:t>Otherwise would use two fields </a:t>
            </a:r>
            <a:r>
              <a:rPr lang="en-US" baseline="0" dirty="0" err="1" smtClean="0"/>
              <a:t>is_request_response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message_id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dirty="0" smtClean="0"/>
              <a:t>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receiver_id</a:t>
            </a:r>
            <a:r>
              <a:rPr lang="en-US" baseline="0" dirty="0" smtClean="0"/>
              <a:t>: Every client owns a private queue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0411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Ruby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139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Diagramm</a:t>
            </a:r>
            <a:r>
              <a:rPr lang="en-US" baseline="0" dirty="0" smtClean="0"/>
              <a:t> in the report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112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4C393-8F08-6646-8AFC-DBD8F856E782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AE73-AF49-134F-BE0A-11815868C76B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4388-52E8-864C-A783-95CAD7816AE5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2" name="TextBox 1"/>
          <p:cNvSpPr txBox="1"/>
          <p:nvPr userDrawn="1"/>
        </p:nvSpPr>
        <p:spPr>
          <a:xfrm>
            <a:off x="6254750" y="211666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5CD7-4F19-1847-B868-CDE0868CFA03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44ACD-7E3B-114C-8A44-818B69A27A8B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09709-7843-5840-A153-D360E356AD10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A89D5-FE7E-5946-8743-6579849CD5C6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876D1-FE2F-9546-99E5-AFCF9A1EF08A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3769A-6503-4844-8A79-18EB9412718B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2BF1-187B-A546-ADA8-B04616B0269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D5027-B64D-5D45-A5EB-9DB6BD0E46C2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CH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935567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2004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dirty="0" smtClean="0"/>
              <a:t>Click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edit</a:t>
            </a:r>
            <a:r>
              <a:rPr lang="de-CH" dirty="0" smtClean="0"/>
              <a:t>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4E0A033D-2CD1-C04D-A677-A38261D9801F}" type="datetime2">
              <a:rPr lang="en-US" smtClean="0"/>
              <a:t>Wednesday 13 November 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MLMQ - ASL HS 13/14 - ETHZ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657B2308-30A8-9242-AB00-DAE35BE06AD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1294732"/>
            <a:ext cx="7408333" cy="48314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dirty="0" smtClean="0"/>
              <a:t>Click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edit</a:t>
            </a:r>
            <a:r>
              <a:rPr lang="de-CH" dirty="0" smtClean="0"/>
              <a:t> Master </a:t>
            </a:r>
            <a:r>
              <a:rPr lang="de-CH" dirty="0" err="1" smtClean="0"/>
              <a:t>text</a:t>
            </a:r>
            <a:r>
              <a:rPr lang="de-CH" dirty="0" smtClean="0"/>
              <a:t> </a:t>
            </a:r>
            <a:r>
              <a:rPr lang="de-CH" dirty="0" err="1" smtClean="0"/>
              <a:t>styles</a:t>
            </a:r>
            <a:endParaRPr lang="de-CH" dirty="0" smtClean="0"/>
          </a:p>
          <a:p>
            <a:pPr lvl="1"/>
            <a:r>
              <a:rPr lang="de-CH" dirty="0" smtClean="0"/>
              <a:t>Second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2"/>
            <a:r>
              <a:rPr lang="de-CH" dirty="0" smtClean="0"/>
              <a:t>Third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3"/>
            <a:r>
              <a:rPr lang="de-CH" dirty="0" err="1" smtClean="0"/>
              <a:t>Fourth</a:t>
            </a:r>
            <a:r>
              <a:rPr lang="de-CH" dirty="0" smtClean="0"/>
              <a:t>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4"/>
            <a:r>
              <a:rPr lang="de-CH" dirty="0" err="1" smtClean="0"/>
              <a:t>Fifth</a:t>
            </a:r>
            <a:r>
              <a:rPr lang="de-CH" dirty="0" smtClean="0"/>
              <a:t> </a:t>
            </a:r>
            <a:r>
              <a:rPr lang="de-CH" dirty="0" err="1" smtClean="0"/>
              <a:t>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72" r:id="rId1"/>
    <p:sldLayoutId id="2147484173" r:id="rId2"/>
    <p:sldLayoutId id="2147484174" r:id="rId3"/>
    <p:sldLayoutId id="2147484175" r:id="rId4"/>
    <p:sldLayoutId id="2147484176" r:id="rId5"/>
    <p:sldLayoutId id="2147484177" r:id="rId6"/>
    <p:sldLayoutId id="2147484178" r:id="rId7"/>
    <p:sldLayoutId id="2147484179" r:id="rId8"/>
    <p:sldLayoutId id="2147484180" r:id="rId9"/>
    <p:sldLayoutId id="2147484181" r:id="rId10"/>
    <p:sldLayoutId id="2147484182" r:id="rId11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MLMQ</a:t>
            </a:r>
            <a:br>
              <a:rPr lang="en-US" dirty="0" smtClean="0"/>
            </a:br>
            <a:r>
              <a:rPr lang="en-US" dirty="0" smtClean="0"/>
              <a:t>Mat Luke Message Queuing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Advanced </a:t>
            </a:r>
            <a:r>
              <a:rPr lang="en-US" dirty="0"/>
              <a:t>Systems Lab – Milestone </a:t>
            </a:r>
            <a:r>
              <a:rPr lang="en-US" dirty="0" smtClean="0"/>
              <a:t>1</a:t>
            </a:r>
          </a:p>
          <a:p>
            <a:r>
              <a:rPr lang="en-US" dirty="0" smtClean="0"/>
              <a:t>Matthias </a:t>
            </a:r>
            <a:r>
              <a:rPr lang="en-US" dirty="0" err="1" smtClean="0"/>
              <a:t>Ganz</a:t>
            </a:r>
            <a:r>
              <a:rPr lang="en-US" dirty="0" smtClean="0"/>
              <a:t> &amp; Lukas Elmer</a:t>
            </a:r>
          </a:p>
          <a:p>
            <a:r>
              <a:rPr lang="en-US" dirty="0" smtClean="0"/>
              <a:t>HS 13/14</a:t>
            </a:r>
          </a:p>
          <a:p>
            <a:r>
              <a:rPr lang="en-US" dirty="0" smtClean="0"/>
              <a:t>ETHZ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4DAB-225D-3F47-8143-0FE8F68490F5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1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074304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01F8A-7647-344E-BC71-1B713E5427C0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–</a:t>
            </a:r>
            <a:r>
              <a:rPr lang="en-US" dirty="0" smtClean="0"/>
              <a:t> Middleware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921565" y="1855315"/>
            <a:ext cx="5256696" cy="39756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 smtClean="0"/>
              <a:t>Middleware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459425" y="2975112"/>
            <a:ext cx="1115391" cy="1104348"/>
            <a:chOff x="1380446" y="2142435"/>
            <a:chExt cx="1115391" cy="1104348"/>
          </a:xfrm>
        </p:grpSpPr>
        <p:sp>
          <p:nvSpPr>
            <p:cNvPr id="13" name="Rounded Rectangle 12"/>
            <p:cNvSpPr/>
            <p:nvPr/>
          </p:nvSpPr>
          <p:spPr>
            <a:xfrm>
              <a:off x="1380446" y="2142435"/>
              <a:ext cx="921021" cy="92102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Client</a:t>
              </a:r>
              <a:endParaRPr lang="en-US" sz="1600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477631" y="2228577"/>
              <a:ext cx="921021" cy="92102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Client</a:t>
              </a:r>
              <a:endParaRPr lang="en-US" sz="1600" dirty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1574816" y="2325762"/>
              <a:ext cx="921021" cy="92102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Client</a:t>
              </a:r>
              <a:endParaRPr lang="en-US" sz="1600" dirty="0"/>
            </a:p>
          </p:txBody>
        </p:sp>
      </p:grpSp>
      <p:sp>
        <p:nvSpPr>
          <p:cNvPr id="17" name="Rectangle 16"/>
          <p:cNvSpPr/>
          <p:nvPr/>
        </p:nvSpPr>
        <p:spPr>
          <a:xfrm>
            <a:off x="2065130" y="2330186"/>
            <a:ext cx="828261" cy="18553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NIO</a:t>
            </a:r>
            <a:endParaRPr lang="en-US" sz="1400" dirty="0"/>
          </a:p>
        </p:txBody>
      </p:sp>
      <p:sp>
        <p:nvSpPr>
          <p:cNvPr id="18" name="Rectangle 17"/>
          <p:cNvSpPr/>
          <p:nvPr/>
        </p:nvSpPr>
        <p:spPr>
          <a:xfrm>
            <a:off x="2060718" y="5035833"/>
            <a:ext cx="832674" cy="64052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Buffer Pool</a:t>
            </a:r>
            <a:endParaRPr lang="en-US" sz="1400" dirty="0"/>
          </a:p>
        </p:txBody>
      </p:sp>
      <p:sp>
        <p:nvSpPr>
          <p:cNvPr id="23" name="Rectangle 22"/>
          <p:cNvSpPr/>
          <p:nvPr/>
        </p:nvSpPr>
        <p:spPr>
          <a:xfrm>
            <a:off x="6040782" y="2429577"/>
            <a:ext cx="1027044" cy="175591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DB Connection Pool</a:t>
            </a:r>
            <a:endParaRPr lang="en-US" sz="1400" dirty="0"/>
          </a:p>
        </p:txBody>
      </p:sp>
      <p:sp>
        <p:nvSpPr>
          <p:cNvPr id="24" name="Can 23"/>
          <p:cNvSpPr/>
          <p:nvPr/>
        </p:nvSpPr>
        <p:spPr>
          <a:xfrm>
            <a:off x="7564773" y="2848621"/>
            <a:ext cx="1115391" cy="148347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Database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2992783" y="2286005"/>
            <a:ext cx="1546087" cy="879068"/>
            <a:chOff x="2992783" y="2562080"/>
            <a:chExt cx="1546087" cy="879068"/>
          </a:xfrm>
        </p:grpSpPr>
        <p:grpSp>
          <p:nvGrpSpPr>
            <p:cNvPr id="32" name="Group 31"/>
            <p:cNvGrpSpPr/>
            <p:nvPr/>
          </p:nvGrpSpPr>
          <p:grpSpPr>
            <a:xfrm>
              <a:off x="2992783" y="2893383"/>
              <a:ext cx="1546087" cy="547765"/>
              <a:chOff x="2992783" y="2893383"/>
              <a:chExt cx="1546087" cy="547765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2992783" y="2893383"/>
                <a:ext cx="1546087" cy="538929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" name="Straight Connector 26"/>
              <p:cNvCxnSpPr/>
              <p:nvPr/>
            </p:nvCxnSpPr>
            <p:spPr>
              <a:xfrm>
                <a:off x="3235741" y="2893383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3487533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3752577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4017620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4271619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/>
            <p:cNvSpPr txBox="1"/>
            <p:nvPr/>
          </p:nvSpPr>
          <p:spPr>
            <a:xfrm>
              <a:off x="3092174" y="2562080"/>
              <a:ext cx="14466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Request Queue</a:t>
              </a:r>
              <a:endParaRPr lang="en-US" sz="14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010455" y="3151820"/>
            <a:ext cx="1546087" cy="879068"/>
            <a:chOff x="2992783" y="2286005"/>
            <a:chExt cx="1546087" cy="879068"/>
          </a:xfrm>
        </p:grpSpPr>
        <p:grpSp>
          <p:nvGrpSpPr>
            <p:cNvPr id="36" name="Group 35"/>
            <p:cNvGrpSpPr/>
            <p:nvPr/>
          </p:nvGrpSpPr>
          <p:grpSpPr>
            <a:xfrm>
              <a:off x="2992783" y="2617308"/>
              <a:ext cx="1546087" cy="547765"/>
              <a:chOff x="2992783" y="2617308"/>
              <a:chExt cx="1546087" cy="547765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2992783" y="2617308"/>
                <a:ext cx="1546087" cy="538929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" name="Straight Connector 38"/>
              <p:cNvCxnSpPr/>
              <p:nvPr/>
            </p:nvCxnSpPr>
            <p:spPr>
              <a:xfrm>
                <a:off x="3235741" y="2617308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3487533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>
                <a:off x="3752577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4017620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4271619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" name="TextBox 36"/>
            <p:cNvSpPr txBox="1"/>
            <p:nvPr/>
          </p:nvSpPr>
          <p:spPr>
            <a:xfrm>
              <a:off x="3092174" y="2286005"/>
              <a:ext cx="14466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Response Queue</a:t>
              </a:r>
              <a:endParaRPr lang="en-US" sz="1400" dirty="0"/>
            </a:p>
          </p:txBody>
        </p:sp>
      </p:grpSp>
      <p:sp>
        <p:nvSpPr>
          <p:cNvPr id="45" name="Right Arrow 44"/>
          <p:cNvSpPr/>
          <p:nvPr/>
        </p:nvSpPr>
        <p:spPr>
          <a:xfrm>
            <a:off x="3092170" y="2682975"/>
            <a:ext cx="1358351" cy="395959"/>
          </a:xfrm>
          <a:prstGeom prst="rightArrow">
            <a:avLst/>
          </a:prstGeom>
          <a:gradFill>
            <a:gsLst>
              <a:gs pos="0">
                <a:schemeClr val="accent1">
                  <a:tint val="96000"/>
                  <a:satMod val="120000"/>
                  <a:lumMod val="120000"/>
                  <a:alpha val="22000"/>
                </a:schemeClr>
              </a:gs>
              <a:gs pos="100000">
                <a:schemeClr val="accent1">
                  <a:shade val="89000"/>
                  <a:lumMod val="90000"/>
                  <a:alpha val="13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/>
          <p:cNvSpPr/>
          <p:nvPr/>
        </p:nvSpPr>
        <p:spPr>
          <a:xfrm rot="10800000">
            <a:off x="3092172" y="3549393"/>
            <a:ext cx="1358349" cy="395959"/>
          </a:xfrm>
          <a:prstGeom prst="rightArrow">
            <a:avLst/>
          </a:prstGeom>
          <a:gradFill>
            <a:gsLst>
              <a:gs pos="0">
                <a:schemeClr val="accent1">
                  <a:tint val="96000"/>
                  <a:satMod val="120000"/>
                  <a:lumMod val="120000"/>
                  <a:alpha val="22000"/>
                </a:schemeClr>
              </a:gs>
              <a:gs pos="100000">
                <a:schemeClr val="accent1">
                  <a:shade val="89000"/>
                  <a:lumMod val="90000"/>
                  <a:alpha val="13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4771629" y="2418538"/>
            <a:ext cx="1027044" cy="175591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Worker Pool</a:t>
            </a:r>
            <a:endParaRPr lang="en-US" sz="1400" dirty="0"/>
          </a:p>
        </p:txBody>
      </p:sp>
      <p:sp>
        <p:nvSpPr>
          <p:cNvPr id="8" name="Up-Down Arrow 7"/>
          <p:cNvSpPr/>
          <p:nvPr/>
        </p:nvSpPr>
        <p:spPr>
          <a:xfrm>
            <a:off x="2288208" y="4276876"/>
            <a:ext cx="362227" cy="615386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172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01F8A-7647-344E-BC71-1B713E5427C0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–</a:t>
            </a:r>
            <a:r>
              <a:rPr lang="en-US" dirty="0" smtClean="0"/>
              <a:t> Middleware</a:t>
            </a:r>
            <a:endParaRPr lang="en-US" dirty="0"/>
          </a:p>
        </p:txBody>
      </p:sp>
      <p:grpSp>
        <p:nvGrpSpPr>
          <p:cNvPr id="47" name="Group 46"/>
          <p:cNvGrpSpPr/>
          <p:nvPr/>
        </p:nvGrpSpPr>
        <p:grpSpPr>
          <a:xfrm>
            <a:off x="459425" y="2131391"/>
            <a:ext cx="8220739" cy="3136348"/>
            <a:chOff x="459425" y="2131391"/>
            <a:chExt cx="8220739" cy="3136348"/>
          </a:xfrm>
        </p:grpSpPr>
        <p:sp>
          <p:nvSpPr>
            <p:cNvPr id="16" name="Rectangle 15"/>
            <p:cNvSpPr/>
            <p:nvPr/>
          </p:nvSpPr>
          <p:spPr>
            <a:xfrm>
              <a:off x="1921565" y="2131391"/>
              <a:ext cx="5256696" cy="3136348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dirty="0" smtClean="0"/>
                <a:t>Middleware</a:t>
              </a:r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459425" y="2975112"/>
              <a:ext cx="1115391" cy="1104348"/>
              <a:chOff x="1380446" y="2142435"/>
              <a:chExt cx="1115391" cy="1104348"/>
            </a:xfrm>
          </p:grpSpPr>
          <p:sp>
            <p:nvSpPr>
              <p:cNvPr id="13" name="Rounded Rectangle 12"/>
              <p:cNvSpPr/>
              <p:nvPr/>
            </p:nvSpPr>
            <p:spPr>
              <a:xfrm>
                <a:off x="1380446" y="2142435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1477631" y="2228577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1574816" y="2325762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</p:grpSp>
        <p:sp>
          <p:nvSpPr>
            <p:cNvPr id="17" name="Rectangle 16"/>
            <p:cNvSpPr/>
            <p:nvPr/>
          </p:nvSpPr>
          <p:spPr>
            <a:xfrm>
              <a:off x="2065130" y="2606261"/>
              <a:ext cx="828261" cy="185530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NIO</a:t>
              </a:r>
              <a:endParaRPr lang="en-US" sz="1400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065130" y="4538870"/>
              <a:ext cx="828261" cy="64052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Buffer Pool</a:t>
              </a:r>
              <a:endParaRPr lang="en-US" sz="1400" dirty="0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4731032" y="3061254"/>
              <a:ext cx="1115391" cy="1104348"/>
              <a:chOff x="1634435" y="2142435"/>
              <a:chExt cx="1115391" cy="1104348"/>
            </a:xfrm>
          </p:grpSpPr>
          <p:sp>
            <p:nvSpPr>
              <p:cNvPr id="20" name="Rounded Rectangle 19"/>
              <p:cNvSpPr/>
              <p:nvPr/>
            </p:nvSpPr>
            <p:spPr>
              <a:xfrm>
                <a:off x="1634435" y="2142435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Client</a:t>
                </a:r>
                <a:endParaRPr lang="en-US" sz="1400" dirty="0"/>
              </a:p>
            </p:txBody>
          </p:sp>
          <p:sp>
            <p:nvSpPr>
              <p:cNvPr id="21" name="Rounded Rectangle 20"/>
              <p:cNvSpPr/>
              <p:nvPr/>
            </p:nvSpPr>
            <p:spPr>
              <a:xfrm>
                <a:off x="1731620" y="2228577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Client</a:t>
                </a:r>
                <a:endParaRPr lang="en-US" sz="1400" dirty="0"/>
              </a:p>
            </p:txBody>
          </p:sp>
          <p:sp>
            <p:nvSpPr>
              <p:cNvPr id="22" name="Rounded Rectangle 21"/>
              <p:cNvSpPr/>
              <p:nvPr/>
            </p:nvSpPr>
            <p:spPr>
              <a:xfrm>
                <a:off x="1828805" y="2325762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Worker</a:t>
                </a:r>
                <a:endParaRPr lang="en-US" sz="1400" dirty="0"/>
              </a:p>
            </p:txBody>
          </p:sp>
        </p:grpSp>
        <p:sp>
          <p:nvSpPr>
            <p:cNvPr id="23" name="Rectangle 22"/>
            <p:cNvSpPr/>
            <p:nvPr/>
          </p:nvSpPr>
          <p:spPr>
            <a:xfrm>
              <a:off x="6040782" y="2705652"/>
              <a:ext cx="1027044" cy="175591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DB Connection Pool</a:t>
              </a:r>
              <a:endParaRPr lang="en-US" sz="1400" dirty="0"/>
            </a:p>
          </p:txBody>
        </p:sp>
        <p:sp>
          <p:nvSpPr>
            <p:cNvPr id="24" name="Can 23"/>
            <p:cNvSpPr/>
            <p:nvPr/>
          </p:nvSpPr>
          <p:spPr>
            <a:xfrm>
              <a:off x="7564773" y="2848621"/>
              <a:ext cx="1115391" cy="1483470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2992783" y="2440607"/>
              <a:ext cx="1546087" cy="879068"/>
              <a:chOff x="2992783" y="2440607"/>
              <a:chExt cx="1546087" cy="879068"/>
            </a:xfrm>
          </p:grpSpPr>
          <p:grpSp>
            <p:nvGrpSpPr>
              <p:cNvPr id="32" name="Group 31"/>
              <p:cNvGrpSpPr/>
              <p:nvPr/>
            </p:nvGrpSpPr>
            <p:grpSpPr>
              <a:xfrm>
                <a:off x="2992783" y="2771910"/>
                <a:ext cx="1546087" cy="547765"/>
                <a:chOff x="2992783" y="2771910"/>
                <a:chExt cx="1546087" cy="547765"/>
              </a:xfrm>
            </p:grpSpPr>
            <p:sp>
              <p:nvSpPr>
                <p:cNvPr id="25" name="Rectangle 24"/>
                <p:cNvSpPr/>
                <p:nvPr/>
              </p:nvSpPr>
              <p:spPr>
                <a:xfrm>
                  <a:off x="2992783" y="2771910"/>
                  <a:ext cx="1546087" cy="538929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7" name="Straight Connector 26"/>
                <p:cNvCxnSpPr/>
                <p:nvPr/>
              </p:nvCxnSpPr>
              <p:spPr>
                <a:xfrm>
                  <a:off x="3235741" y="2771910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/>
                <p:cNvCxnSpPr/>
                <p:nvPr/>
              </p:nvCxnSpPr>
              <p:spPr>
                <a:xfrm>
                  <a:off x="3487533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/>
              </p:nvCxnSpPr>
              <p:spPr>
                <a:xfrm>
                  <a:off x="3752577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/>
              </p:nvCxnSpPr>
              <p:spPr>
                <a:xfrm>
                  <a:off x="4017620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4271619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" name="TextBox 32"/>
              <p:cNvSpPr txBox="1"/>
              <p:nvPr/>
            </p:nvSpPr>
            <p:spPr>
              <a:xfrm>
                <a:off x="3092174" y="2440607"/>
                <a:ext cx="144669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Request Queue</a:t>
                </a:r>
                <a:endParaRPr lang="en-US" sz="1400" dirty="0"/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3010455" y="3582497"/>
              <a:ext cx="1546087" cy="879068"/>
              <a:chOff x="2992783" y="2440607"/>
              <a:chExt cx="1546087" cy="879068"/>
            </a:xfrm>
          </p:grpSpPr>
          <p:grpSp>
            <p:nvGrpSpPr>
              <p:cNvPr id="36" name="Group 35"/>
              <p:cNvGrpSpPr/>
              <p:nvPr/>
            </p:nvGrpSpPr>
            <p:grpSpPr>
              <a:xfrm>
                <a:off x="2992783" y="2771910"/>
                <a:ext cx="1546087" cy="547765"/>
                <a:chOff x="2992783" y="2771910"/>
                <a:chExt cx="1546087" cy="547765"/>
              </a:xfrm>
            </p:grpSpPr>
            <p:sp>
              <p:nvSpPr>
                <p:cNvPr id="38" name="Rectangle 37"/>
                <p:cNvSpPr/>
                <p:nvPr/>
              </p:nvSpPr>
              <p:spPr>
                <a:xfrm>
                  <a:off x="2992783" y="2771910"/>
                  <a:ext cx="1546087" cy="538929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9" name="Straight Connector 38"/>
                <p:cNvCxnSpPr/>
                <p:nvPr/>
              </p:nvCxnSpPr>
              <p:spPr>
                <a:xfrm>
                  <a:off x="3235741" y="2771910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>
                  <a:off x="3487533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>
                  <a:off x="3752577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>
                  <a:off x="4017620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>
                  <a:off x="4271619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7" name="TextBox 36"/>
              <p:cNvSpPr txBox="1"/>
              <p:nvPr/>
            </p:nvSpPr>
            <p:spPr>
              <a:xfrm>
                <a:off x="3092174" y="2440607"/>
                <a:ext cx="144669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Response Queue</a:t>
                </a:r>
                <a:endParaRPr lang="en-US" sz="1400" dirty="0"/>
              </a:p>
            </p:txBody>
          </p:sp>
        </p:grpSp>
        <p:sp>
          <p:nvSpPr>
            <p:cNvPr id="45" name="Right Arrow 44"/>
            <p:cNvSpPr/>
            <p:nvPr/>
          </p:nvSpPr>
          <p:spPr>
            <a:xfrm>
              <a:off x="3092170" y="2837577"/>
              <a:ext cx="1358351" cy="395959"/>
            </a:xfrm>
            <a:prstGeom prst="rightArrow">
              <a:avLst/>
            </a:prstGeom>
            <a:gradFill>
              <a:gsLst>
                <a:gs pos="0">
                  <a:schemeClr val="accent1">
                    <a:tint val="96000"/>
                    <a:satMod val="120000"/>
                    <a:lumMod val="120000"/>
                    <a:alpha val="22000"/>
                  </a:schemeClr>
                </a:gs>
                <a:gs pos="100000">
                  <a:schemeClr val="accent1">
                    <a:shade val="89000"/>
                    <a:lumMod val="90000"/>
                    <a:alpha val="13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ight Arrow 45"/>
            <p:cNvSpPr/>
            <p:nvPr/>
          </p:nvSpPr>
          <p:spPr>
            <a:xfrm rot="10800000">
              <a:off x="3092172" y="3980070"/>
              <a:ext cx="1358349" cy="395959"/>
            </a:xfrm>
            <a:prstGeom prst="rightArrow">
              <a:avLst/>
            </a:prstGeom>
            <a:gradFill>
              <a:gsLst>
                <a:gs pos="0">
                  <a:schemeClr val="accent1">
                    <a:tint val="96000"/>
                    <a:satMod val="120000"/>
                    <a:lumMod val="120000"/>
                    <a:alpha val="22000"/>
                  </a:schemeClr>
                </a:gs>
                <a:gs pos="100000">
                  <a:schemeClr val="accent1">
                    <a:shade val="89000"/>
                    <a:lumMod val="90000"/>
                    <a:alpha val="13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24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EF410-F04B-1A48-B844-F1EDEDD75244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Database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749" y="1444070"/>
            <a:ext cx="7222503" cy="455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551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Indices</a:t>
            </a:r>
            <a:endParaRPr lang="en-US" dirty="0" smtClean="0"/>
          </a:p>
          <a:p>
            <a:pPr lvl="1"/>
            <a:r>
              <a:rPr lang="en-US" dirty="0"/>
              <a:t>Queue: </a:t>
            </a:r>
            <a:r>
              <a:rPr lang="en-US" dirty="0" err="1" smtClean="0"/>
              <a:t>client_id</a:t>
            </a:r>
            <a:endParaRPr lang="en-US" dirty="0" smtClean="0"/>
          </a:p>
          <a:p>
            <a:pPr lvl="1"/>
            <a:r>
              <a:rPr lang="en-US" dirty="0"/>
              <a:t>Client: </a:t>
            </a:r>
            <a:r>
              <a:rPr lang="en-US" dirty="0" smtClean="0"/>
              <a:t>name</a:t>
            </a:r>
          </a:p>
          <a:p>
            <a:pPr lvl="1"/>
            <a:r>
              <a:rPr lang="en-US" dirty="0"/>
              <a:t>Message: </a:t>
            </a:r>
            <a:r>
              <a:rPr lang="en-US" dirty="0" err="1" smtClean="0"/>
              <a:t>queue_id</a:t>
            </a:r>
            <a:r>
              <a:rPr lang="en-US" dirty="0"/>
              <a:t>, </a:t>
            </a:r>
            <a:r>
              <a:rPr lang="en-US" dirty="0" err="1" smtClean="0"/>
              <a:t>prio</a:t>
            </a:r>
            <a:r>
              <a:rPr lang="en-US" dirty="0"/>
              <a:t>, </a:t>
            </a:r>
            <a:r>
              <a:rPr lang="en-US" dirty="0" err="1" smtClean="0"/>
              <a:t>sent_at</a:t>
            </a:r>
            <a:r>
              <a:rPr lang="en-US" dirty="0"/>
              <a:t>, </a:t>
            </a:r>
            <a:r>
              <a:rPr lang="en-US" dirty="0" err="1" smtClean="0"/>
              <a:t>client_sender_id</a:t>
            </a:r>
            <a:r>
              <a:rPr lang="en-US" dirty="0"/>
              <a:t>, context</a:t>
            </a:r>
            <a:endParaRPr lang="en-US" dirty="0" smtClean="0"/>
          </a:p>
          <a:p>
            <a:r>
              <a:rPr lang="en-US" dirty="0" smtClean="0"/>
              <a:t>Important stored procedures</a:t>
            </a:r>
          </a:p>
          <a:p>
            <a:pPr lvl="1"/>
            <a:r>
              <a:rPr lang="en-US" dirty="0" err="1" smtClean="0"/>
              <a:t>peekMessage</a:t>
            </a:r>
            <a:endParaRPr lang="en-US" dirty="0" smtClean="0"/>
          </a:p>
          <a:p>
            <a:pPr lvl="1"/>
            <a:r>
              <a:rPr lang="en-US" dirty="0" err="1" smtClean="0"/>
              <a:t>dequeueMessage</a:t>
            </a:r>
            <a:endParaRPr lang="en-US" dirty="0"/>
          </a:p>
          <a:p>
            <a:pPr lvl="2"/>
            <a:r>
              <a:rPr lang="en-US" dirty="0" smtClean="0"/>
              <a:t>Locks a specific record for </a:t>
            </a:r>
            <a:r>
              <a:rPr lang="en-US" dirty="0" err="1" smtClean="0"/>
              <a:t>dequeuing</a:t>
            </a:r>
            <a:endParaRPr lang="en-US" dirty="0" smtClean="0"/>
          </a:p>
          <a:p>
            <a:r>
              <a:rPr lang="en-US" dirty="0" smtClean="0"/>
              <a:t>Prepared statements &amp; auto commit</a:t>
            </a:r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FB5A3-CE31-DD4B-B760-F3FE9D4C3106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Database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479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294732"/>
            <a:ext cx="7814733" cy="4831431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 err="1"/>
              <a:t>ClientDto</a:t>
            </a:r>
            <a:r>
              <a:rPr lang="en-US" dirty="0"/>
              <a:t> register(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err="1" smtClean="0"/>
              <a:t>ClientDto</a:t>
            </a:r>
            <a:r>
              <a:rPr lang="en-US" dirty="0" smtClean="0"/>
              <a:t> </a:t>
            </a:r>
            <a:r>
              <a:rPr lang="en-US" dirty="0" err="1"/>
              <a:t>lookupClient</a:t>
            </a:r>
            <a:r>
              <a:rPr lang="en-US" dirty="0"/>
              <a:t>(String </a:t>
            </a:r>
            <a:r>
              <a:rPr lang="en-US" dirty="0" err="1"/>
              <a:t>clientName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QueueDto</a:t>
            </a:r>
            <a:r>
              <a:rPr lang="en-US" dirty="0" smtClean="0"/>
              <a:t> </a:t>
            </a:r>
            <a:r>
              <a:rPr lang="en-US" dirty="0" err="1"/>
              <a:t>lookupClientQueue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QueueDto</a:t>
            </a:r>
            <a:r>
              <a:rPr lang="en-US" dirty="0"/>
              <a:t> </a:t>
            </a:r>
            <a:r>
              <a:rPr lang="en-US" dirty="0" err="1"/>
              <a:t>createQueue</a:t>
            </a:r>
            <a:r>
              <a:rPr lang="en-US" dirty="0"/>
              <a:t>(String </a:t>
            </a:r>
            <a:r>
              <a:rPr lang="en-US" dirty="0" err="1"/>
              <a:t>queueName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QueueDto</a:t>
            </a:r>
            <a:r>
              <a:rPr lang="en-US" dirty="0"/>
              <a:t> </a:t>
            </a:r>
            <a:r>
              <a:rPr lang="en-US" dirty="0" err="1"/>
              <a:t>lookupClientQueue</a:t>
            </a:r>
            <a:r>
              <a:rPr lang="en-US" dirty="0"/>
              <a:t>(String </a:t>
            </a:r>
            <a:r>
              <a:rPr lang="en-US" dirty="0" err="1"/>
              <a:t>queueName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smtClean="0"/>
              <a:t>void </a:t>
            </a:r>
            <a:r>
              <a:rPr lang="en-US" dirty="0" err="1"/>
              <a:t>deleteQueue</a:t>
            </a:r>
            <a:r>
              <a:rPr lang="en-US" dirty="0"/>
              <a:t>(long id)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void </a:t>
            </a:r>
            <a:r>
              <a:rPr lang="en-US" dirty="0" err="1"/>
              <a:t>sendMessage</a:t>
            </a:r>
            <a:r>
              <a:rPr lang="en-US" dirty="0"/>
              <a:t>(long </a:t>
            </a:r>
            <a:r>
              <a:rPr lang="en-US" dirty="0" err="1"/>
              <a:t>queueId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void </a:t>
            </a:r>
            <a:r>
              <a:rPr lang="en-US" dirty="0" err="1"/>
              <a:t>sendMessage</a:t>
            </a:r>
            <a:r>
              <a:rPr lang="en-US" dirty="0"/>
              <a:t>(long[] </a:t>
            </a:r>
            <a:r>
              <a:rPr lang="en-US" dirty="0" err="1"/>
              <a:t>queueIds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void </a:t>
            </a:r>
            <a:r>
              <a:rPr lang="en-US" dirty="0" err="1"/>
              <a:t>sendMessageToClient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long </a:t>
            </a:r>
            <a:r>
              <a:rPr lang="en-US" dirty="0" err="1"/>
              <a:t>sendRequestToClient</a:t>
            </a:r>
            <a:r>
              <a:rPr lang="en-US" dirty="0"/>
              <a:t>(long client,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long </a:t>
            </a:r>
            <a:r>
              <a:rPr lang="en-US" dirty="0" err="1"/>
              <a:t>sendResponseToClient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, long context,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queuesWithPendingMessages</a:t>
            </a:r>
            <a:r>
              <a:rPr lang="en-US" dirty="0"/>
              <a:t>(List&lt;</a:t>
            </a:r>
            <a:r>
              <a:rPr lang="en-US" dirty="0" err="1"/>
              <a:t>QueueDto</a:t>
            </a:r>
            <a:r>
              <a:rPr lang="en-US" dirty="0"/>
              <a:t>&gt; queues,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maxNumQueues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MessageDto</a:t>
            </a:r>
            <a:r>
              <a:rPr lang="en-US" dirty="0"/>
              <a:t> </a:t>
            </a:r>
            <a:r>
              <a:rPr lang="en-US" dirty="0" err="1"/>
              <a:t>peekMessage</a:t>
            </a:r>
            <a:r>
              <a:rPr lang="en-US" dirty="0"/>
              <a:t>(</a:t>
            </a:r>
            <a:r>
              <a:rPr lang="en-US" dirty="0" err="1"/>
              <a:t>MessageQueryInfoDto</a:t>
            </a:r>
            <a:r>
              <a:rPr lang="en-US" dirty="0"/>
              <a:t> </a:t>
            </a:r>
            <a:r>
              <a:rPr lang="en-US" dirty="0" err="1"/>
              <a:t>messageQueryInfo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MessageDto</a:t>
            </a:r>
            <a:r>
              <a:rPr lang="en-US" dirty="0"/>
              <a:t> </a:t>
            </a:r>
            <a:r>
              <a:rPr lang="en-US" dirty="0" err="1"/>
              <a:t>dequeueMessage</a:t>
            </a:r>
            <a:r>
              <a:rPr lang="en-US" dirty="0"/>
              <a:t>(</a:t>
            </a:r>
            <a:r>
              <a:rPr lang="en-US" dirty="0" err="1"/>
              <a:t>MessageQueryInfoDto</a:t>
            </a:r>
            <a:r>
              <a:rPr lang="en-US" dirty="0"/>
              <a:t> </a:t>
            </a:r>
            <a:r>
              <a:rPr lang="en-US" dirty="0" err="1"/>
              <a:t>messageQueryInfo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FB5A3-CE31-DD4B-B760-F3FE9D4C3106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– Client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72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A023118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654" r="-36654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D06A0-C6F4-A74A-9742-57B7FE2716B7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931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Stability</a:t>
            </a:r>
          </a:p>
          <a:p>
            <a:pPr lvl="1"/>
            <a:r>
              <a:rPr lang="en-US" dirty="0" smtClean="0"/>
              <a:t>2h Trace</a:t>
            </a:r>
          </a:p>
          <a:p>
            <a:r>
              <a:rPr lang="en-US" dirty="0" smtClean="0"/>
              <a:t>Best configuration</a:t>
            </a:r>
          </a:p>
          <a:p>
            <a:pPr lvl="1"/>
            <a:r>
              <a:rPr lang="en-US" dirty="0" smtClean="0"/>
              <a:t>Throughput vs. response </a:t>
            </a:r>
            <a:r>
              <a:rPr lang="en-US" dirty="0"/>
              <a:t>t</a:t>
            </a:r>
            <a:r>
              <a:rPr lang="en-US" dirty="0" smtClean="0"/>
              <a:t>ime</a:t>
            </a:r>
          </a:p>
          <a:p>
            <a:pPr lvl="1"/>
            <a:r>
              <a:rPr lang="en-US" dirty="0" smtClean="0"/>
              <a:t>2</a:t>
            </a:r>
            <a:r>
              <a:rPr lang="en-US" baseline="30000" dirty="0" smtClean="0"/>
              <a:t>k</a:t>
            </a:r>
            <a:r>
              <a:rPr lang="en-US" dirty="0" smtClean="0"/>
              <a:t> Test</a:t>
            </a:r>
          </a:p>
          <a:p>
            <a:r>
              <a:rPr lang="en-US" dirty="0"/>
              <a:t>Bottlenecks, optimization Points</a:t>
            </a:r>
          </a:p>
          <a:p>
            <a:pPr lvl="1"/>
            <a:r>
              <a:rPr lang="en-US" dirty="0"/>
              <a:t>Which component spends how much time</a:t>
            </a:r>
          </a:p>
          <a:p>
            <a:r>
              <a:rPr lang="en-US" dirty="0" smtClean="0"/>
              <a:t>System </a:t>
            </a:r>
            <a:r>
              <a:rPr lang="en-US" dirty="0" smtClean="0"/>
              <a:t>limit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oad </a:t>
            </a:r>
            <a:r>
              <a:rPr lang="en-US" dirty="0" smtClean="0"/>
              <a:t>tests</a:t>
            </a:r>
            <a:endParaRPr lang="en-US" dirty="0" smtClean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702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lded Corner 39"/>
          <p:cNvSpPr/>
          <p:nvPr/>
        </p:nvSpPr>
        <p:spPr>
          <a:xfrm>
            <a:off x="2558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Config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664182" cy="76199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V="1">
            <a:off x="2956034" y="4020436"/>
            <a:ext cx="1743204" cy="76050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2956034" y="3574006"/>
            <a:ext cx="4084155" cy="120693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3703639" y="4426065"/>
            <a:ext cx="7551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?</a:t>
            </a:r>
            <a:endParaRPr lang="en-US" sz="9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37807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ounded Rectangle 38"/>
          <p:cNvSpPr/>
          <p:nvPr/>
        </p:nvSpPr>
        <p:spPr>
          <a:xfrm>
            <a:off x="3593196" y="4780938"/>
            <a:ext cx="1453674" cy="1270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Testmaster</a:t>
            </a:r>
            <a:endParaRPr lang="en-US" dirty="0"/>
          </a:p>
        </p:txBody>
      </p:sp>
      <p:sp>
        <p:nvSpPr>
          <p:cNvPr id="40" name="Folded Corner 39"/>
          <p:cNvSpPr/>
          <p:nvPr/>
        </p:nvSpPr>
        <p:spPr>
          <a:xfrm>
            <a:off x="2558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Config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664182" cy="7619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V="1">
            <a:off x="2956034" y="4020436"/>
            <a:ext cx="1743204" cy="7605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2956034" y="3574006"/>
            <a:ext cx="4084155" cy="12069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9179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ounded Rectangle 38"/>
          <p:cNvSpPr/>
          <p:nvPr/>
        </p:nvSpPr>
        <p:spPr>
          <a:xfrm>
            <a:off x="3593196" y="4780938"/>
            <a:ext cx="1453674" cy="1270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Testmaster</a:t>
            </a:r>
            <a:endParaRPr lang="en-US" dirty="0"/>
          </a:p>
        </p:txBody>
      </p:sp>
      <p:sp>
        <p:nvSpPr>
          <p:cNvPr id="40" name="Folded Corner 39"/>
          <p:cNvSpPr/>
          <p:nvPr/>
        </p:nvSpPr>
        <p:spPr>
          <a:xfrm>
            <a:off x="5352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Logs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3458182" cy="76199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H="1" flipV="1">
            <a:off x="4699238" y="4020436"/>
            <a:ext cx="1050796" cy="76050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5750034" y="3574006"/>
            <a:ext cx="1290155" cy="120693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604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2072" r="2072"/>
          <a:stretch>
            <a:fillRect/>
          </a:stretch>
        </p:blipFill>
        <p:spPr>
          <a:xfrm>
            <a:off x="-1103394" y="-59855"/>
            <a:ext cx="11358726" cy="7406174"/>
          </a:xfrm>
        </p:spPr>
      </p:pic>
    </p:spTree>
    <p:extLst>
      <p:ext uri="{BB962C8B-B14F-4D97-AF65-F5344CB8AC3E}">
        <p14:creationId xmlns:p14="http://schemas.microsoft.com/office/powerpoint/2010/main" val="300535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ounded Rectangle 38"/>
          <p:cNvSpPr/>
          <p:nvPr/>
        </p:nvSpPr>
        <p:spPr>
          <a:xfrm>
            <a:off x="3593196" y="4780938"/>
            <a:ext cx="1453674" cy="1270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Testmaster</a:t>
            </a:r>
            <a:endParaRPr lang="en-US" dirty="0"/>
          </a:p>
        </p:txBody>
      </p:sp>
      <p:sp>
        <p:nvSpPr>
          <p:cNvPr id="41" name="Folded Corner 40"/>
          <p:cNvSpPr/>
          <p:nvPr/>
        </p:nvSpPr>
        <p:spPr>
          <a:xfrm>
            <a:off x="5352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Logs</a:t>
            </a:r>
            <a:endParaRPr lang="en-US" dirty="0"/>
          </a:p>
        </p:txBody>
      </p:sp>
      <p:sp>
        <p:nvSpPr>
          <p:cNvPr id="2" name="Right Arrow 1"/>
          <p:cNvSpPr/>
          <p:nvPr/>
        </p:nvSpPr>
        <p:spPr>
          <a:xfrm>
            <a:off x="6537739" y="5057913"/>
            <a:ext cx="717826" cy="57426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olded Corner 44"/>
          <p:cNvSpPr/>
          <p:nvPr/>
        </p:nvSpPr>
        <p:spPr>
          <a:xfrm>
            <a:off x="7614172" y="4780938"/>
            <a:ext cx="1072628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Plots &amp; Statistics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4739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Sequential Test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200249" y="3510938"/>
            <a:ext cx="1453674" cy="1270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Testmaster</a:t>
            </a:r>
            <a:endParaRPr lang="en-US" dirty="0"/>
          </a:p>
        </p:txBody>
      </p:sp>
      <p:cxnSp>
        <p:nvCxnSpPr>
          <p:cNvPr id="41" name="Straight Arrow Connector 40"/>
          <p:cNvCxnSpPr>
            <a:stCxn id="40" idx="0"/>
            <a:endCxn id="43" idx="2"/>
          </p:cNvCxnSpPr>
          <p:nvPr/>
        </p:nvCxnSpPr>
        <p:spPr>
          <a:xfrm flipV="1">
            <a:off x="1927086" y="3186039"/>
            <a:ext cx="1" cy="3248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2" name="Group 41"/>
          <p:cNvGrpSpPr/>
          <p:nvPr/>
        </p:nvGrpSpPr>
        <p:grpSpPr>
          <a:xfrm>
            <a:off x="728869" y="1543003"/>
            <a:ext cx="2396435" cy="1643036"/>
            <a:chOff x="871538" y="1733826"/>
            <a:chExt cx="7408862" cy="4052956"/>
          </a:xfrm>
        </p:grpSpPr>
        <p:sp>
          <p:nvSpPr>
            <p:cNvPr id="43" name="Rectangle 42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65" name="Group 64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67" name="Group 66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69" name="Rounded Rectangle 68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70" name="Rounded Rectangle 69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71" name="Rounded Rectangle 70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68" name="Rounded Rectangle 67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66" name="Straight Connector 65"/>
              <p:cNvCxnSpPr>
                <a:stCxn id="71" idx="3"/>
                <a:endCxn id="68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58" name="Group 57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60" name="Group 59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62" name="Rounded Rectangle 61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63" name="Rounded Rectangle 62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64" name="Rounded Rectangle 63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61" name="Rounded Rectangle 60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59" name="Straight Connector 58"/>
              <p:cNvCxnSpPr>
                <a:stCxn id="64" idx="3"/>
                <a:endCxn id="61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51" name="Group 5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53" name="Group 5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55" name="Rounded Rectangle 5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56" name="Rounded Rectangle 5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57" name="Rounded Rectangle 5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54" name="Rounded Rectangle 5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52" name="Straight Connector 51"/>
              <p:cNvCxnSpPr>
                <a:stCxn id="57" idx="3"/>
                <a:endCxn id="5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Can 46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48" name="Straight Connector 47"/>
            <p:cNvCxnSpPr>
              <a:stCxn id="68" idx="3"/>
              <a:endCxn id="47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stCxn id="61" idx="3"/>
              <a:endCxn id="47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stCxn id="54" idx="3"/>
              <a:endCxn id="47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98296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Parallel Tests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200249" y="3510938"/>
            <a:ext cx="1453674" cy="1270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Testmaster</a:t>
            </a:r>
            <a:r>
              <a:rPr lang="en-US" dirty="0" smtClean="0"/>
              <a:t> 1</a:t>
            </a:r>
            <a:endParaRPr lang="en-US" dirty="0"/>
          </a:p>
        </p:txBody>
      </p:sp>
      <p:cxnSp>
        <p:nvCxnSpPr>
          <p:cNvPr id="38" name="Straight Arrow Connector 37"/>
          <p:cNvCxnSpPr>
            <a:stCxn id="39" idx="0"/>
            <a:endCxn id="138" idx="2"/>
          </p:cNvCxnSpPr>
          <p:nvPr/>
        </p:nvCxnSpPr>
        <p:spPr>
          <a:xfrm flipV="1">
            <a:off x="1927086" y="3186039"/>
            <a:ext cx="1" cy="3248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ounded Rectangle 41"/>
          <p:cNvSpPr/>
          <p:nvPr/>
        </p:nvSpPr>
        <p:spPr>
          <a:xfrm>
            <a:off x="3892649" y="3510938"/>
            <a:ext cx="1453674" cy="1270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Testmaster</a:t>
            </a:r>
            <a:r>
              <a:rPr lang="en-US" dirty="0" smtClean="0"/>
              <a:t> 2</a:t>
            </a:r>
            <a:endParaRPr lang="en-US" dirty="0"/>
          </a:p>
        </p:txBody>
      </p:sp>
      <p:cxnSp>
        <p:nvCxnSpPr>
          <p:cNvPr id="43" name="Straight Arrow Connector 42"/>
          <p:cNvCxnSpPr>
            <a:stCxn id="42" idx="0"/>
            <a:endCxn id="168" idx="2"/>
          </p:cNvCxnSpPr>
          <p:nvPr/>
        </p:nvCxnSpPr>
        <p:spPr>
          <a:xfrm flipV="1">
            <a:off x="4619486" y="3209532"/>
            <a:ext cx="1" cy="3014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Rounded Rectangle 74"/>
          <p:cNvSpPr/>
          <p:nvPr/>
        </p:nvSpPr>
        <p:spPr>
          <a:xfrm>
            <a:off x="6579739" y="3510938"/>
            <a:ext cx="1453674" cy="1270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Testmaster</a:t>
            </a:r>
            <a:r>
              <a:rPr lang="en-US" dirty="0" smtClean="0"/>
              <a:t> N</a:t>
            </a:r>
            <a:endParaRPr lang="en-US" dirty="0"/>
          </a:p>
        </p:txBody>
      </p:sp>
      <p:cxnSp>
        <p:nvCxnSpPr>
          <p:cNvPr id="76" name="Straight Arrow Connector 75"/>
          <p:cNvCxnSpPr>
            <a:stCxn id="75" idx="0"/>
            <a:endCxn id="198" idx="2"/>
          </p:cNvCxnSpPr>
          <p:nvPr/>
        </p:nvCxnSpPr>
        <p:spPr>
          <a:xfrm flipV="1">
            <a:off x="7306576" y="3209532"/>
            <a:ext cx="1" cy="3014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TextBox 107"/>
          <p:cNvSpPr txBox="1"/>
          <p:nvPr/>
        </p:nvSpPr>
        <p:spPr>
          <a:xfrm>
            <a:off x="0" y="5223566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Cannot to 20 Amazon EC2 instances</a:t>
            </a:r>
            <a:br>
              <a:rPr lang="en-US" sz="2400" dirty="0" smtClean="0"/>
            </a:br>
            <a:r>
              <a:rPr lang="en-US" sz="2400" dirty="0" smtClean="0"/>
              <a:t>Request to Increase Amazon EC2 Instance Limit</a:t>
            </a:r>
            <a:endParaRPr lang="en-US" sz="2400" dirty="0"/>
          </a:p>
        </p:txBody>
      </p:sp>
      <p:grpSp>
        <p:nvGrpSpPr>
          <p:cNvPr id="137" name="Group 136"/>
          <p:cNvGrpSpPr/>
          <p:nvPr/>
        </p:nvGrpSpPr>
        <p:grpSpPr>
          <a:xfrm>
            <a:off x="728869" y="1543003"/>
            <a:ext cx="2396435" cy="1643036"/>
            <a:chOff x="871538" y="1733826"/>
            <a:chExt cx="7408862" cy="4052956"/>
          </a:xfrm>
        </p:grpSpPr>
        <p:sp>
          <p:nvSpPr>
            <p:cNvPr id="138" name="Rectangle 137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139" name="Group 138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160" name="Group 159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62" name="Group 161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64" name="Rounded Rectangle 163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65" name="Rounded Rectangle 164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66" name="Rounded Rectangle 165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63" name="Rounded Rectangle 162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61" name="Straight Connector 160"/>
              <p:cNvCxnSpPr>
                <a:stCxn id="166" idx="3"/>
                <a:endCxn id="163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Group 139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153" name="Group 152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55" name="Group 154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57" name="Rounded Rectangle 156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8" name="Rounded Rectangle 157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9" name="Rounded Rectangle 158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56" name="Rounded Rectangle 155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54" name="Straight Connector 153"/>
              <p:cNvCxnSpPr>
                <a:stCxn id="159" idx="3"/>
                <a:endCxn id="156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Group 140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46" name="Group 14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48" name="Group 14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50" name="Rounded Rectangle 14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1" name="Rounded Rectangle 15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2" name="Rounded Rectangle 15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49" name="Rounded Rectangle 14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47" name="Straight Connector 146"/>
              <p:cNvCxnSpPr>
                <a:stCxn id="152" idx="3"/>
                <a:endCxn id="14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2" name="Can 141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143" name="Straight Connector 142"/>
            <p:cNvCxnSpPr>
              <a:stCxn id="163" idx="3"/>
              <a:endCxn id="142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>
              <a:stCxn id="156" idx="3"/>
              <a:endCxn id="142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>
              <a:stCxn id="149" idx="3"/>
              <a:endCxn id="142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Group 166"/>
          <p:cNvGrpSpPr/>
          <p:nvPr/>
        </p:nvGrpSpPr>
        <p:grpSpPr>
          <a:xfrm>
            <a:off x="3421269" y="1566496"/>
            <a:ext cx="2396435" cy="1643036"/>
            <a:chOff x="871538" y="1733826"/>
            <a:chExt cx="7408862" cy="4052956"/>
          </a:xfrm>
        </p:grpSpPr>
        <p:sp>
          <p:nvSpPr>
            <p:cNvPr id="168" name="Rectangle 167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169" name="Group 168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190" name="Group 189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2" name="Group 191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94" name="Rounded Rectangle 193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95" name="Rounded Rectangle 194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96" name="Rounded Rectangle 195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93" name="Rounded Rectangle 192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91" name="Straight Connector 190"/>
              <p:cNvCxnSpPr>
                <a:stCxn id="196" idx="3"/>
                <a:endCxn id="193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0" name="Group 169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183" name="Group 182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85" name="Group 184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87" name="Rounded Rectangle 186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8" name="Rounded Rectangle 187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9" name="Rounded Rectangle 188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86" name="Rounded Rectangle 185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84" name="Straight Connector 183"/>
              <p:cNvCxnSpPr>
                <a:stCxn id="189" idx="3"/>
                <a:endCxn id="186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1" name="Group 170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6" name="Group 17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78" name="Group 17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80" name="Rounded Rectangle 17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1" name="Rounded Rectangle 18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2" name="Rounded Rectangle 18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79" name="Rounded Rectangle 17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77" name="Straight Connector 176"/>
              <p:cNvCxnSpPr>
                <a:stCxn id="182" idx="3"/>
                <a:endCxn id="17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2" name="Can 171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173" name="Straight Connector 172"/>
            <p:cNvCxnSpPr>
              <a:stCxn id="193" idx="3"/>
              <a:endCxn id="172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>
              <a:stCxn id="186" idx="3"/>
              <a:endCxn id="172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>
              <a:stCxn id="179" idx="3"/>
              <a:endCxn id="172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>
            <a:off x="6108359" y="1566496"/>
            <a:ext cx="2396435" cy="1643036"/>
            <a:chOff x="871538" y="1733826"/>
            <a:chExt cx="7408862" cy="4052956"/>
          </a:xfrm>
        </p:grpSpPr>
        <p:sp>
          <p:nvSpPr>
            <p:cNvPr id="198" name="Rectangle 197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199" name="Group 198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220" name="Group 219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22" name="Group 221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24" name="Rounded Rectangle 223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25" name="Rounded Rectangle 224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26" name="Rounded Rectangle 225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223" name="Rounded Rectangle 222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221" name="Straight Connector 220"/>
              <p:cNvCxnSpPr>
                <a:stCxn id="226" idx="3"/>
                <a:endCxn id="223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0" name="Group 199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13" name="Group 212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15" name="Group 214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7" name="Rounded Rectangle 216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8" name="Rounded Rectangle 217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9" name="Rounded Rectangle 218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216" name="Rounded Rectangle 215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214" name="Straight Connector 213"/>
              <p:cNvCxnSpPr>
                <a:stCxn id="219" idx="3"/>
                <a:endCxn id="216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1" name="Group 200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206" name="Group 20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08" name="Group 20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0" name="Rounded Rectangle 20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1" name="Rounded Rectangle 21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2" name="Rounded Rectangle 21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209" name="Rounded Rectangle 20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207" name="Straight Connector 206"/>
              <p:cNvCxnSpPr>
                <a:stCxn id="212" idx="3"/>
                <a:endCxn id="20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2" name="Can 201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203" name="Straight Connector 202"/>
            <p:cNvCxnSpPr>
              <a:stCxn id="223" idx="3"/>
              <a:endCxn id="202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>
              <a:stCxn id="216" idx="3"/>
              <a:endCxn id="202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>
              <a:stCxn id="209" idx="3"/>
              <a:endCxn id="202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9" name="Right Arrow 228"/>
          <p:cNvSpPr/>
          <p:nvPr/>
        </p:nvSpPr>
        <p:spPr>
          <a:xfrm>
            <a:off x="975632" y="5701208"/>
            <a:ext cx="544672" cy="258785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783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TODO: insert plot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– 2h Trace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181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2h Test configuration</a:t>
            </a:r>
          </a:p>
          <a:p>
            <a:pPr lvl="1"/>
            <a:r>
              <a:rPr lang="en-US" dirty="0" smtClean="0"/>
              <a:t>For 95% of all </a:t>
            </a:r>
            <a:r>
              <a:rPr lang="en-US" b="1" dirty="0" err="1" smtClean="0"/>
              <a:t>sendMessage</a:t>
            </a:r>
            <a:r>
              <a:rPr lang="en-US" dirty="0" smtClean="0"/>
              <a:t> requests, the response time will be </a:t>
            </a:r>
            <a:r>
              <a:rPr lang="en-US" b="1" dirty="0" smtClean="0"/>
              <a:t>under TODO </a:t>
            </a:r>
            <a:r>
              <a:rPr lang="en-US" b="1" dirty="0" err="1" smtClean="0"/>
              <a:t>ms</a:t>
            </a:r>
            <a:endParaRPr lang="en-US" b="1" dirty="0" smtClean="0"/>
          </a:p>
          <a:p>
            <a:pPr lvl="1"/>
            <a:r>
              <a:rPr lang="en-US" dirty="0" smtClean="0"/>
              <a:t>For 95</a:t>
            </a:r>
            <a:r>
              <a:rPr lang="en-US" dirty="0"/>
              <a:t>% of all </a:t>
            </a:r>
            <a:r>
              <a:rPr lang="en-US" b="1" dirty="0" err="1" smtClean="0"/>
              <a:t>peekMessage</a:t>
            </a:r>
            <a:r>
              <a:rPr lang="en-US" dirty="0" smtClean="0"/>
              <a:t> requests</a:t>
            </a:r>
            <a:r>
              <a:rPr lang="en-US" dirty="0"/>
              <a:t>, the response time will be </a:t>
            </a:r>
            <a:r>
              <a:rPr lang="en-US" b="1" dirty="0"/>
              <a:t>under TODO </a:t>
            </a:r>
            <a:r>
              <a:rPr lang="en-US" b="1" dirty="0" err="1" smtClean="0"/>
              <a:t>ms</a:t>
            </a:r>
            <a:endParaRPr lang="en-US" b="1" dirty="0" smtClean="0"/>
          </a:p>
          <a:p>
            <a:pPr lvl="1"/>
            <a:r>
              <a:rPr lang="en-US" dirty="0"/>
              <a:t>For 95% of all </a:t>
            </a:r>
            <a:r>
              <a:rPr lang="en-US" b="1" dirty="0" err="1" smtClean="0"/>
              <a:t>dequeueMessage</a:t>
            </a:r>
            <a:r>
              <a:rPr lang="en-US" dirty="0" smtClean="0"/>
              <a:t> requests</a:t>
            </a:r>
            <a:r>
              <a:rPr lang="en-US" dirty="0"/>
              <a:t>, the response time will be </a:t>
            </a:r>
            <a:r>
              <a:rPr lang="en-US" b="1" dirty="0"/>
              <a:t>under TODO </a:t>
            </a:r>
            <a:r>
              <a:rPr lang="en-US" b="1" dirty="0" err="1"/>
              <a:t>ms</a:t>
            </a:r>
            <a:endParaRPr lang="en-US" b="1" dirty="0"/>
          </a:p>
          <a:p>
            <a:pPr lvl="1"/>
            <a:endParaRPr lang="en-US" b="1" dirty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– 2h Trace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512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Screenshot 2013-11-12 23.29.0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7" b="99389" l="9976" r="9337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6311" r="-26311"/>
          <a:stretch>
            <a:fillRect/>
          </a:stretch>
        </p:blipFill>
        <p:spPr>
          <a:xfrm>
            <a:off x="201576" y="1123600"/>
            <a:ext cx="8748786" cy="5704428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– Factors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97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– Primary Factors</a:t>
            </a:r>
            <a:endParaRPr lang="en-US" sz="36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Clients</a:t>
            </a:r>
          </a:p>
          <a:p>
            <a:r>
              <a:rPr lang="en-US" dirty="0" smtClean="0"/>
              <a:t># Brokers</a:t>
            </a:r>
          </a:p>
          <a:p>
            <a:r>
              <a:rPr lang="en-US" dirty="0" smtClean="0"/>
              <a:t>DB Connection Pool Size</a:t>
            </a:r>
          </a:p>
          <a:p>
            <a:r>
              <a:rPr lang="en-US" dirty="0" smtClean="0"/>
              <a:t>Worker Pool Size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                 2</a:t>
            </a:r>
            <a:r>
              <a:rPr lang="en-US" baseline="30000" dirty="0" smtClean="0"/>
              <a:t>k</a:t>
            </a:r>
            <a:r>
              <a:rPr lang="en-US" dirty="0" smtClean="0"/>
              <a:t> Test</a:t>
            </a:r>
          </a:p>
        </p:txBody>
      </p:sp>
      <p:sp>
        <p:nvSpPr>
          <p:cNvPr id="7" name="Right Arrow 6"/>
          <p:cNvSpPr/>
          <p:nvPr/>
        </p:nvSpPr>
        <p:spPr>
          <a:xfrm>
            <a:off x="1612348" y="3975654"/>
            <a:ext cx="2131391" cy="110434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836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</a:t>
            </a:r>
            <a:r>
              <a:rPr lang="en-US" sz="3600" dirty="0"/>
              <a:t>–</a:t>
            </a:r>
            <a:r>
              <a:rPr lang="en-US" sz="3600" dirty="0" smtClean="0"/>
              <a:t> Results: 2</a:t>
            </a:r>
            <a:r>
              <a:rPr lang="en-US" sz="3600" baseline="30000" dirty="0" smtClean="0"/>
              <a:t>k</a:t>
            </a:r>
            <a:r>
              <a:rPr lang="en-US" sz="3600" dirty="0" smtClean="0"/>
              <a:t> Test</a:t>
            </a:r>
            <a:endParaRPr lang="en-US" sz="36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Throughput</a:t>
            </a:r>
          </a:p>
          <a:p>
            <a:pPr lvl="1"/>
            <a:r>
              <a:rPr lang="en-US" dirty="0" smtClean="0"/>
              <a:t>TODO: insert throughput</a:t>
            </a:r>
          </a:p>
        </p:txBody>
      </p:sp>
    </p:spTree>
    <p:extLst>
      <p:ext uri="{BB962C8B-B14F-4D97-AF65-F5344CB8AC3E}">
        <p14:creationId xmlns:p14="http://schemas.microsoft.com/office/powerpoint/2010/main" val="327659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</a:t>
            </a:r>
            <a:r>
              <a:rPr lang="en-US" sz="3600" dirty="0"/>
              <a:t>–</a:t>
            </a:r>
            <a:r>
              <a:rPr lang="en-US" sz="3600" dirty="0" smtClean="0"/>
              <a:t> Results: 2</a:t>
            </a:r>
            <a:r>
              <a:rPr lang="en-US" sz="3600" baseline="30000" dirty="0" smtClean="0"/>
              <a:t>k</a:t>
            </a:r>
            <a:r>
              <a:rPr lang="en-US" sz="3600" dirty="0" smtClean="0"/>
              <a:t> Test</a:t>
            </a:r>
            <a:endParaRPr lang="en-US" sz="36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Response time</a:t>
            </a:r>
          </a:p>
          <a:p>
            <a:pPr lvl="1"/>
            <a:r>
              <a:rPr lang="en-US" dirty="0" smtClean="0"/>
              <a:t>TODO: insert response time</a:t>
            </a:r>
          </a:p>
        </p:txBody>
      </p:sp>
    </p:spTree>
    <p:extLst>
      <p:ext uri="{BB962C8B-B14F-4D97-AF65-F5344CB8AC3E}">
        <p14:creationId xmlns:p14="http://schemas.microsoft.com/office/powerpoint/2010/main" val="1942043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9618808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907856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</a:t>
            </a:r>
          </a:p>
          <a:p>
            <a:r>
              <a:rPr lang="en-US" dirty="0" smtClean="0"/>
              <a:t>Experiments</a:t>
            </a:r>
          </a:p>
          <a:p>
            <a:r>
              <a:rPr lang="en-US" dirty="0" smtClean="0"/>
              <a:t>Lessons Learned about the System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0653-9F08-6748-BC30-F72B071DE240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970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3852725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155509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1326835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2076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/>
          <a:srcRect l="1662" r="1662"/>
          <a:stretch>
            <a:fillRect/>
          </a:stretch>
        </p:blipFill>
        <p:spPr>
          <a:xfrm>
            <a:off x="871538" y="1295400"/>
            <a:ext cx="7408862" cy="4830763"/>
          </a:xfrm>
        </p:spPr>
      </p:pic>
    </p:spTree>
    <p:extLst>
      <p:ext uri="{BB962C8B-B14F-4D97-AF65-F5344CB8AC3E}">
        <p14:creationId xmlns:p14="http://schemas.microsoft.com/office/powerpoint/2010/main" val="2298254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Improvements during this milestone</a:t>
            </a:r>
            <a:endParaRPr lang="en-US" dirty="0"/>
          </a:p>
          <a:p>
            <a:pPr lvl="1"/>
            <a:r>
              <a:rPr lang="en-US" dirty="0" smtClean="0"/>
              <a:t>Response time stability</a:t>
            </a:r>
          </a:p>
          <a:p>
            <a:pPr lvl="1"/>
            <a:r>
              <a:rPr lang="en-US" dirty="0" smtClean="0"/>
              <a:t>Throughput</a:t>
            </a:r>
          </a:p>
          <a:p>
            <a:r>
              <a:rPr lang="en-US" dirty="0" smtClean="0"/>
              <a:t>Saturated system</a:t>
            </a:r>
          </a:p>
          <a:p>
            <a:pPr lvl="1"/>
            <a:r>
              <a:rPr lang="en-US" dirty="0" smtClean="0"/>
              <a:t>=&gt; higher throughput</a:t>
            </a:r>
          </a:p>
          <a:p>
            <a:pPr lvl="1"/>
            <a:r>
              <a:rPr lang="en-US" dirty="0" smtClean="0"/>
              <a:t>=&gt; higher variance in response time</a:t>
            </a:r>
          </a:p>
          <a:p>
            <a:r>
              <a:rPr lang="en-US" dirty="0" smtClean="0"/>
              <a:t>Potential bottleneck</a:t>
            </a:r>
            <a:endParaRPr lang="en-US" dirty="0" smtClean="0"/>
          </a:p>
          <a:p>
            <a:pPr lvl="1"/>
            <a:r>
              <a:rPr lang="en-US" dirty="0" smtClean="0"/>
              <a:t>Database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1239660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26668" r="-26668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353573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rcRect l="-20381" r="-203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67964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9752" b="9752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4152575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36791" r="-36791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3457963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91774-9E15-0747-B037-09BDD2E11EBC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961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Design</a:t>
            </a:r>
          </a:p>
          <a:p>
            <a:pPr lvl="1"/>
            <a:r>
              <a:rPr lang="en-US" dirty="0" smtClean="0"/>
              <a:t>Overview</a:t>
            </a:r>
          </a:p>
          <a:p>
            <a:pPr lvl="1"/>
            <a:r>
              <a:rPr lang="en-US" dirty="0" smtClean="0"/>
              <a:t>Middleware</a:t>
            </a:r>
          </a:p>
          <a:p>
            <a:pPr lvl="1"/>
            <a:r>
              <a:rPr lang="en-US" dirty="0" smtClean="0"/>
              <a:t>Database Interface</a:t>
            </a:r>
          </a:p>
          <a:p>
            <a:pPr lvl="1"/>
            <a:r>
              <a:rPr lang="en-US" dirty="0" smtClean="0"/>
              <a:t>Client Interface</a:t>
            </a:r>
          </a:p>
          <a:p>
            <a:r>
              <a:rPr lang="en-US" dirty="0" smtClean="0"/>
              <a:t>Experiments</a:t>
            </a:r>
          </a:p>
          <a:p>
            <a:pPr lvl="1"/>
            <a:r>
              <a:rPr lang="en-US" dirty="0" smtClean="0"/>
              <a:t>Setup</a:t>
            </a:r>
          </a:p>
          <a:p>
            <a:pPr lvl="1"/>
            <a:r>
              <a:rPr lang="en-US" dirty="0" smtClean="0"/>
              <a:t>Summary</a:t>
            </a:r>
          </a:p>
          <a:p>
            <a:pPr lvl="1"/>
            <a:r>
              <a:rPr lang="en-US" dirty="0" smtClean="0"/>
              <a:t>Results</a:t>
            </a:r>
          </a:p>
          <a:p>
            <a:pPr lvl="1"/>
            <a:r>
              <a:rPr lang="en-US" dirty="0" smtClean="0"/>
              <a:t>2h Trace</a:t>
            </a:r>
          </a:p>
          <a:p>
            <a:r>
              <a:rPr lang="en-US" dirty="0" smtClean="0"/>
              <a:t>Lessons Learned about the System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0653-9F08-6748-BC30-F72B071DE240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151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/>
          <a:srcRect l="6865" r="6865"/>
          <a:stretch>
            <a:fillRect/>
          </a:stretch>
        </p:blipFill>
        <p:spPr>
          <a:xfrm>
            <a:off x="871538" y="1295400"/>
            <a:ext cx="7408862" cy="4830763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4802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rcRect l="-20093" r="-200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43185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1123" b="112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4429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-6107" b="-61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96338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476E-D800-424B-B65F-23515A59B544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Overview</a:t>
            </a:r>
            <a:endParaRPr lang="en-US" dirty="0"/>
          </a:p>
        </p:txBody>
      </p:sp>
      <p:grpSp>
        <p:nvGrpSpPr>
          <p:cNvPr id="79" name="Group 78"/>
          <p:cNvGrpSpPr/>
          <p:nvPr/>
        </p:nvGrpSpPr>
        <p:grpSpPr>
          <a:xfrm>
            <a:off x="871538" y="1733826"/>
            <a:ext cx="7408862" cy="4052956"/>
            <a:chOff x="871538" y="1733826"/>
            <a:chExt cx="7408862" cy="4052956"/>
          </a:xfrm>
        </p:grpSpPr>
        <p:sp>
          <p:nvSpPr>
            <p:cNvPr id="64" name="Rectangle 63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1" name="Group 10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8" name="Rounded Rectangle 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9" name="Rounded Rectangle 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10" name="Rounded Rectangle 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12" name="Rounded Rectangle 11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3" name="Straight Connector 32"/>
              <p:cNvCxnSpPr>
                <a:stCxn id="10" idx="3"/>
                <a:endCxn id="12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36" name="Group 3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8" name="Group 3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40" name="Rounded Rectangle 3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1" name="Rounded Rectangle 4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2" name="Rounded Rectangle 4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9" name="Rounded Rectangle 3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7" name="Straight Connector 36"/>
              <p:cNvCxnSpPr>
                <a:stCxn id="42" idx="3"/>
                <a:endCxn id="3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oup 42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44" name="Group 4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46" name="Group 4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48" name="Rounded Rectangle 4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9" name="Rounded Rectangle 4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50" name="Rounded Rectangle 4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47" name="Rounded Rectangle 4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45" name="Straight Connector 44"/>
              <p:cNvCxnSpPr>
                <a:stCxn id="50" idx="3"/>
                <a:endCxn id="4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Can 50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53" name="Straight Connector 52"/>
            <p:cNvCxnSpPr>
              <a:stCxn id="12" idx="3"/>
              <a:endCxn id="51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>
              <a:stCxn id="39" idx="3"/>
              <a:endCxn id="51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>
              <a:stCxn id="47" idx="3"/>
              <a:endCxn id="51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Connector 66"/>
          <p:cNvCxnSpPr/>
          <p:nvPr/>
        </p:nvCxnSpPr>
        <p:spPr>
          <a:xfrm>
            <a:off x="3357217" y="1733826"/>
            <a:ext cx="0" cy="40529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5806660" y="1733826"/>
            <a:ext cx="0" cy="4048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5510691" y="3556008"/>
            <a:ext cx="872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JDBC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2903311" y="3543375"/>
            <a:ext cx="1176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TCP IP Sockets</a:t>
            </a:r>
          </a:p>
        </p:txBody>
      </p:sp>
    </p:spTree>
    <p:extLst>
      <p:ext uri="{BB962C8B-B14F-4D97-AF65-F5344CB8AC3E}">
        <p14:creationId xmlns:p14="http://schemas.microsoft.com/office/powerpoint/2010/main" val="4268179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Expo">
      <a:maj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1892</TotalTime>
  <Words>1179</Words>
  <Application>Microsoft Macintosh PowerPoint</Application>
  <PresentationFormat>On-screen Show (4:3)</PresentationFormat>
  <Paragraphs>425</Paragraphs>
  <Slides>38</Slides>
  <Notes>7</Notes>
  <HiddenSlides>9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Waveform</vt:lpstr>
      <vt:lpstr>MLMQ Mat Luke Message Queuing</vt:lpstr>
      <vt:lpstr>PowerPoint Presentation</vt:lpstr>
      <vt:lpstr>Agenda</vt:lpstr>
      <vt:lpstr>Agenda</vt:lpstr>
      <vt:lpstr>Design</vt:lpstr>
      <vt:lpstr>Design</vt:lpstr>
      <vt:lpstr>Design</vt:lpstr>
      <vt:lpstr>Design</vt:lpstr>
      <vt:lpstr>Design – Overview</vt:lpstr>
      <vt:lpstr>Design – Middleware</vt:lpstr>
      <vt:lpstr>Design – Middleware</vt:lpstr>
      <vt:lpstr>Design – Database</vt:lpstr>
      <vt:lpstr>Design – Database Interface</vt:lpstr>
      <vt:lpstr>Design – Client Interface</vt:lpstr>
      <vt:lpstr>Experiments</vt:lpstr>
      <vt:lpstr>Experiments – Summary</vt:lpstr>
      <vt:lpstr>Experiments – Setup</vt:lpstr>
      <vt:lpstr>Experiments – Setup</vt:lpstr>
      <vt:lpstr>Experiments – Setup</vt:lpstr>
      <vt:lpstr>Experiments – Setup</vt:lpstr>
      <vt:lpstr>Experiments – Sequential Test</vt:lpstr>
      <vt:lpstr>Experiments – Parallel Tests</vt:lpstr>
      <vt:lpstr>Experiments – 2h Trace</vt:lpstr>
      <vt:lpstr>Experiments – 2h Trace</vt:lpstr>
      <vt:lpstr>Experiments – Factors</vt:lpstr>
      <vt:lpstr>Experiments – Primary Factors</vt:lpstr>
      <vt:lpstr>Experiments – Results: 2k Test</vt:lpstr>
      <vt:lpstr>Experiments – Results: 2k Test</vt:lpstr>
      <vt:lpstr>Experiments – Results</vt:lpstr>
      <vt:lpstr>Experiments – Results</vt:lpstr>
      <vt:lpstr>Experiments – Results</vt:lpstr>
      <vt:lpstr>Lessons Learned about the System</vt:lpstr>
      <vt:lpstr>Lessons Learned about the System</vt:lpstr>
      <vt:lpstr>Lessons Learned about the System</vt:lpstr>
      <vt:lpstr>Lessons Learned about the System</vt:lpstr>
      <vt:lpstr>Lessons Learned about the System</vt:lpstr>
      <vt:lpstr>Lessons Learned about the System</vt:lpstr>
      <vt:lpstr>Questions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ASL</dc:title>
  <dc:creator>Lukas Elmer</dc:creator>
  <cp:lastModifiedBy>Lukas Elmer</cp:lastModifiedBy>
  <cp:revision>149</cp:revision>
  <dcterms:created xsi:type="dcterms:W3CDTF">2013-11-11T17:38:36Z</dcterms:created>
  <dcterms:modified xsi:type="dcterms:W3CDTF">2013-11-13T14:12:29Z</dcterms:modified>
</cp:coreProperties>
</file>

<file path=docProps/thumbnail.jpeg>
</file>